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1"/>
  </p:sldMasterIdLst>
  <p:notesMasterIdLst>
    <p:notesMasterId r:id="rId18"/>
  </p:notesMasterIdLst>
  <p:sldIdLst>
    <p:sldId id="256" r:id="rId2"/>
    <p:sldId id="289" r:id="rId3"/>
    <p:sldId id="290" r:id="rId4"/>
    <p:sldId id="422" r:id="rId5"/>
    <p:sldId id="423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25" r:id="rId14"/>
    <p:sldId id="426" r:id="rId15"/>
    <p:sldId id="424" r:id="rId16"/>
    <p:sldId id="42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EAEAEA"/>
    <a:srgbClr val="A50021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111" autoAdjust="0"/>
    <p:restoredTop sz="94675" autoAdjust="0"/>
  </p:normalViewPr>
  <p:slideViewPr>
    <p:cSldViewPr snapToGrid="0">
      <p:cViewPr varScale="1">
        <p:scale>
          <a:sx n="83" d="100"/>
          <a:sy n="83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95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8864D0-3CBE-4737-8223-7367875442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4C614E1-43C6-4BA8-B1D3-DCC7DF35E70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E04C6B-A70F-49CA-B511-7DFDEA8CD11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C8A4890-CBA0-4812-B2E4-5005794E82D4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1AAA9FA-B277-4188-9645-DB017F9989C6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03B8E8A-A83A-4A86-90EC-B30F3F966DC0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9087-5018-41BD-BE31-82F6FAF0C214}" type="datetime1">
              <a:rPr lang="en-US" smtClean="0"/>
              <a:t>8/29/2013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033636-9917-460E-9CE9-F080376AA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1933575"/>
            <a:ext cx="8607425" cy="4192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AE93448-F6BA-4136-B55C-5EEFF580145A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71A1C3F-89AB-411A-A18A-0A2D118E12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 txBox="1">
            <a:spLocks/>
          </p:cNvSpPr>
          <p:nvPr userDrawn="1"/>
        </p:nvSpPr>
        <p:spPr>
          <a:xfrm>
            <a:off x="3124200" y="6477000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425" y="1276350"/>
            <a:ext cx="2187575" cy="4849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1285875"/>
            <a:ext cx="6410325" cy="4840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921BF4-917A-4F7D-86C7-D057DA9CF0C2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A410A12-F99A-4631-87E6-0E5BE70814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1047750"/>
            <a:ext cx="8340725" cy="771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895475"/>
            <a:ext cx="4298950" cy="4230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45050" y="1905000"/>
            <a:ext cx="4298950" cy="20193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45050" y="4067175"/>
            <a:ext cx="4298950" cy="20589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B7FA-1938-4A07-A49B-9B7ECEA102E0}" type="datetime1">
              <a:rPr lang="en-US" smtClean="0"/>
              <a:t>8/29/2013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255885-CF94-499A-8DBB-B56BF80147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988" y="0"/>
            <a:ext cx="762317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990600"/>
            <a:ext cx="7620000" cy="56086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5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2060"/>
              </a:buClr>
              <a:buFont typeface="Wingdings" pitchFamily="2" charset="2"/>
              <a:buChar char="§"/>
              <a:defRPr/>
            </a:lvl1pPr>
            <a:lvl2pPr>
              <a:buClr>
                <a:srgbClr val="002060"/>
              </a:buClr>
              <a:buFont typeface="Wingdings" pitchFamily="2" charset="2"/>
              <a:buChar char="§"/>
              <a:defRPr/>
            </a:lvl2pPr>
            <a:lvl3pPr>
              <a:buClr>
                <a:srgbClr val="002060"/>
              </a:buClr>
              <a:buFont typeface="Wingdings" pitchFamily="2" charset="2"/>
              <a:buChar char="§"/>
              <a:defRPr/>
            </a:lvl3pPr>
            <a:lvl4pPr>
              <a:buClr>
                <a:srgbClr val="002060"/>
              </a:buClr>
              <a:buFont typeface="Wingdings" pitchFamily="2" charset="2"/>
              <a:buChar char="§"/>
              <a:defRPr/>
            </a:lvl4pPr>
            <a:lvl5pPr>
              <a:buClr>
                <a:srgbClr val="00206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88872BF-447E-4619-868B-E169F8335112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49DD45F-E177-4AF6-86B1-B96B00CA04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924050"/>
            <a:ext cx="4298950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5050" y="1914525"/>
            <a:ext cx="4298950" cy="421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84263"/>
            <a:ext cx="8229600" cy="8302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6113"/>
            <a:ext cx="4040188" cy="741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951"/>
            <a:ext cx="4040188" cy="3478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5500" y="1906588"/>
            <a:ext cx="4041775" cy="741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6999"/>
            <a:ext cx="4041775" cy="3459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5100A30-C742-4E6F-A9D5-C2047962B108}" type="datetime1">
              <a:rPr lang="en-US" smtClean="0"/>
              <a:t>8/29/2013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64E271-3393-45EF-877F-FFC06C4D67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AAA1-97F1-4A04-9FA6-CC410171D84D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F27299-7934-46F6-B99A-F9E924C387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8B0-50F0-4648-8734-5E7B4D16E1DE}" type="datetime1">
              <a:rPr lang="en-US" smtClean="0"/>
              <a:t>8/29/2013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EC4552-FCE3-4759-9876-AA52C26159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Copyright © Carl M. Burnett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6" y="1219199"/>
            <a:ext cx="3028949" cy="6858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6825"/>
            <a:ext cx="5111750" cy="4859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4BD3-3C48-4084-9743-03617460F17D}" type="datetime1">
              <a:rPr lang="en-US" smtClean="0"/>
              <a:t>8/29/2013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C17918-3BC8-4F8E-BE1F-554D02C99B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1"/>
          <p:cNvSpPr txBox="1">
            <a:spLocks/>
          </p:cNvSpPr>
          <p:nvPr userDrawn="1"/>
        </p:nvSpPr>
        <p:spPr>
          <a:xfrm>
            <a:off x="3267075" y="6486525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6374AA3-9D63-4121-8B32-3F4B489A9C77}" type="datetime1">
              <a:rPr lang="en-US" smtClean="0"/>
              <a:t>8/29/2013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36555B21-0658-4006-B819-488C74EC51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1"/>
          <p:cNvSpPr txBox="1">
            <a:spLocks/>
          </p:cNvSpPr>
          <p:nvPr userDrawn="1"/>
        </p:nvSpPr>
        <p:spPr>
          <a:xfrm>
            <a:off x="3124200" y="6486525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6372225"/>
            <a:ext cx="9144000" cy="485775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0" y="1044575"/>
            <a:ext cx="8762999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36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3700" y="1933575"/>
            <a:ext cx="8750300" cy="419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2"/>
          </p:nvPr>
        </p:nvSpPr>
        <p:spPr>
          <a:xfrm>
            <a:off x="381000" y="64897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effectLst/>
              </a:defRPr>
            </a:lvl1pPr>
          </a:lstStyle>
          <a:p>
            <a:fld id="{CA76F35E-DC9F-4736-975C-CFFCD05FDE97}" type="datetime1">
              <a:rPr lang="en-US" smtClean="0"/>
              <a:t>8/29/2013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753225" y="6467474"/>
            <a:ext cx="2133600" cy="2667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255885-CF94-499A-8DBB-B56BF80147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91275"/>
            <a:ext cx="9144000" cy="952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124200" y="6438900"/>
            <a:ext cx="2895600" cy="282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 dirty="0" smtClean="0"/>
          </a:p>
        </p:txBody>
      </p:sp>
      <p:pic>
        <p:nvPicPr>
          <p:cNvPr id="17" name="Picture 16" descr="Image5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-1" y="0"/>
            <a:ext cx="4572001" cy="838200"/>
          </a:xfrm>
          <a:prstGeom prst="rect">
            <a:avLst/>
          </a:prstGeom>
        </p:spPr>
      </p:pic>
      <p:pic>
        <p:nvPicPr>
          <p:cNvPr id="19" name="Picture 18" descr="ITI_Logo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572000" y="0"/>
            <a:ext cx="4572000" cy="838200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>
            <a:off x="0" y="819150"/>
            <a:ext cx="9144000" cy="952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3600" b="1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arl.burnett@montgomerycollege.edu" TargetMode="External"/><Relationship Id="rId2" Type="http://schemas.openxmlformats.org/officeDocument/2006/relationships/hyperlink" Target="mailto:profburnett@liv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943" y="3145971"/>
            <a:ext cx="7990114" cy="936172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www.profburnett.com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044574"/>
            <a:ext cx="8762999" cy="1382939"/>
          </a:xfrm>
        </p:spPr>
        <p:txBody>
          <a:bodyPr/>
          <a:lstStyle/>
          <a:p>
            <a:pPr>
              <a:defRPr/>
            </a:pPr>
            <a:r>
              <a:rPr lang="en-US" sz="4400" dirty="0"/>
              <a:t>CMP 839: </a:t>
            </a:r>
            <a:r>
              <a:rPr lang="en-US" sz="4400" dirty="0" smtClean="0"/>
              <a:t>Programming Fundamentals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Campus Logistics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Restrooms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Vending Machines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Bookstore</a:t>
            </a:r>
          </a:p>
        </p:txBody>
      </p:sp>
    </p:spTree>
    <p:extLst>
      <p:ext uri="{BB962C8B-B14F-4D97-AF65-F5344CB8AC3E}">
        <p14:creationId xmlns:p14="http://schemas.microsoft.com/office/powerpoint/2010/main" val="297578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>
                <a:ea typeface="ＭＳ Ｐゴシック" charset="0"/>
                <a:cs typeface="ＭＳ Ｐゴシック" charset="0"/>
              </a:rPr>
              <a:t>Opening delays or cancellations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33575"/>
            <a:ext cx="9144000" cy="4192588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r>
              <a:rPr lang="en-US" dirty="0"/>
              <a:t>	In case of inclement weather or other catastrophes, please check the Montgomery College Web Site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www.montgomerycollege.edu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or call 240-567-5000 for class </a:t>
            </a:r>
            <a:br>
              <a:rPr lang="en-US" dirty="0"/>
            </a:br>
            <a:r>
              <a:rPr lang="en-US" dirty="0"/>
              <a:t>delays or cancellations.</a:t>
            </a:r>
          </a:p>
        </p:txBody>
      </p:sp>
    </p:spTree>
    <p:extLst>
      <p:ext uri="{BB962C8B-B14F-4D97-AF65-F5344CB8AC3E}">
        <p14:creationId xmlns:p14="http://schemas.microsoft.com/office/powerpoint/2010/main" val="14264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Class Schedule - </a:t>
            </a:r>
            <a:r>
              <a:rPr lang="en-US" sz="2800" dirty="0">
                <a:ea typeface="ＭＳ Ｐゴシック" pitchFamily="34" charset="-128"/>
              </a:rPr>
              <a:t>Session I - Wednesday, </a:t>
            </a:r>
            <a:r>
              <a:rPr lang="en-US" sz="2800" dirty="0" smtClean="0"/>
              <a:t>9/4/2013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45005"/>
            <a:ext cx="8750300" cy="419258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pitchFamily="34" charset="-128"/>
              </a:rPr>
              <a:t>Part I - </a:t>
            </a:r>
            <a:r>
              <a:rPr lang="en-US" dirty="0"/>
              <a:t>Getting Started 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Course Introduction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34" charset="-128"/>
              </a:rPr>
              <a:t>Part </a:t>
            </a:r>
            <a:r>
              <a:rPr lang="en-US" sz="2000" dirty="0">
                <a:ea typeface="ＭＳ Ｐゴシック" pitchFamily="34" charset="-128"/>
              </a:rPr>
              <a:t>I - Chapter 1. Getting Started Programming a Computer</a:t>
            </a:r>
          </a:p>
          <a:p>
            <a:pPr lvl="1">
              <a:defRPr/>
            </a:pPr>
            <a:r>
              <a:rPr lang="en-US" sz="2000" dirty="0">
                <a:ea typeface="ＭＳ Ｐゴシック" pitchFamily="34" charset="-128"/>
              </a:rPr>
              <a:t>Part I - Chapter 2. </a:t>
            </a:r>
            <a:r>
              <a:rPr lang="en-US" sz="2000" dirty="0"/>
              <a:t>Different Methods for Writing </a:t>
            </a:r>
            <a:r>
              <a:rPr lang="en-US" sz="2000" dirty="0" smtClean="0"/>
              <a:t>Programs</a:t>
            </a:r>
          </a:p>
          <a:p>
            <a:pPr lvl="1">
              <a:defRPr/>
            </a:pPr>
            <a:r>
              <a:rPr lang="en-US" sz="2000" dirty="0">
                <a:ea typeface="ＭＳ Ｐゴシック" pitchFamily="34" charset="-128"/>
              </a:rPr>
              <a:t>Part I - Chapter 3. Types of Programming </a:t>
            </a:r>
            <a:r>
              <a:rPr lang="en-US" sz="2000" dirty="0" smtClean="0">
                <a:ea typeface="ＭＳ Ｐゴシック" pitchFamily="34" charset="-128"/>
              </a:rPr>
              <a:t>Languages</a:t>
            </a:r>
          </a:p>
          <a:p>
            <a:pPr lvl="1">
              <a:defRPr/>
            </a:pPr>
            <a:r>
              <a:rPr lang="en-US" sz="2000" dirty="0">
                <a:ea typeface="ＭＳ Ｐゴシック" pitchFamily="34" charset="-128"/>
              </a:rPr>
              <a:t>Part I - </a:t>
            </a:r>
            <a:r>
              <a:rPr lang="en-US" sz="2000" dirty="0" smtClean="0">
                <a:ea typeface="ＭＳ Ｐゴシック" pitchFamily="34" charset="-128"/>
              </a:rPr>
              <a:t>Chapter </a:t>
            </a:r>
            <a:r>
              <a:rPr lang="en-US" sz="2000" dirty="0">
                <a:ea typeface="ＭＳ Ｐゴシック" pitchFamily="34" charset="-128"/>
              </a:rPr>
              <a:t>4. Programming </a:t>
            </a:r>
            <a:r>
              <a:rPr lang="en-US" sz="2000" dirty="0" smtClean="0">
                <a:ea typeface="ＭＳ Ｐゴシック" pitchFamily="34" charset="-128"/>
              </a:rPr>
              <a:t>Tools</a:t>
            </a:r>
          </a:p>
          <a:p>
            <a:pPr lvl="1">
              <a:defRPr/>
            </a:pPr>
            <a:r>
              <a:rPr lang="en-US" sz="2000" dirty="0">
                <a:ea typeface="ＭＳ Ｐゴシック" pitchFamily="34" charset="-128"/>
              </a:rPr>
              <a:t>Part I - </a:t>
            </a:r>
            <a:r>
              <a:rPr lang="en-US" sz="2000" dirty="0" smtClean="0">
                <a:ea typeface="ＭＳ Ｐゴシック" pitchFamily="34" charset="-128"/>
              </a:rPr>
              <a:t>Chapter </a:t>
            </a:r>
            <a:r>
              <a:rPr lang="en-US" sz="2000" dirty="0">
                <a:ea typeface="ＭＳ Ｐゴシック" pitchFamily="34" charset="-128"/>
              </a:rPr>
              <a:t>5. Managing Large Projects with Software </a:t>
            </a:r>
            <a:r>
              <a:rPr lang="en-US" sz="2000" dirty="0" smtClean="0">
                <a:ea typeface="ＭＳ Ｐゴシック" pitchFamily="34" charset="-128"/>
              </a:rPr>
              <a:t>Engineering</a:t>
            </a:r>
            <a:br>
              <a:rPr lang="en-US" sz="2000" dirty="0" smtClean="0">
                <a:ea typeface="ＭＳ Ｐゴシック" pitchFamily="34" charset="-128"/>
              </a:rPr>
            </a:br>
            <a:endParaRPr lang="en-US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3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Class Schedule - </a:t>
            </a:r>
            <a:r>
              <a:rPr lang="en-US" sz="2800" dirty="0">
                <a:ea typeface="ＭＳ Ｐゴシック" pitchFamily="34" charset="-128"/>
              </a:rPr>
              <a:t>Session 2 - Saturday, 9/7/2013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Part II -  Programming Basics 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1 </a:t>
            </a:r>
            <a:r>
              <a:rPr lang="en-US" sz="2000" dirty="0">
                <a:ea typeface="ＭＳ Ｐゴシック" pitchFamily="34" charset="-128"/>
              </a:rPr>
              <a:t>How Programs Work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Part </a:t>
            </a:r>
            <a:r>
              <a:rPr lang="en-US" sz="2000" dirty="0">
                <a:ea typeface="ＭＳ Ｐゴシック" pitchFamily="34" charset="-128"/>
              </a:rPr>
              <a:t>II - Chapter </a:t>
            </a:r>
            <a:r>
              <a:rPr lang="en-US" sz="2000" dirty="0" smtClean="0">
                <a:ea typeface="ＭＳ Ｐゴシック" pitchFamily="34" charset="-128"/>
              </a:rPr>
              <a:t>2 </a:t>
            </a:r>
            <a:r>
              <a:rPr lang="en-US" sz="2000" dirty="0"/>
              <a:t>Variables, Data Types, and </a:t>
            </a:r>
            <a:r>
              <a:rPr lang="en-US" sz="2000" dirty="0" smtClean="0"/>
              <a:t>Constants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3 </a:t>
            </a:r>
            <a:r>
              <a:rPr lang="en-US" sz="2000" dirty="0" smtClean="0"/>
              <a:t>Manipulating Data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4 </a:t>
            </a:r>
            <a:r>
              <a:rPr lang="en-US" sz="2000" dirty="0" smtClean="0"/>
              <a:t>Making </a:t>
            </a:r>
            <a:r>
              <a:rPr lang="en-US" sz="2000" dirty="0"/>
              <a:t>Decisions by </a:t>
            </a:r>
            <a:r>
              <a:rPr lang="en-US" sz="2000" dirty="0" smtClean="0"/>
              <a:t>Branching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5 </a:t>
            </a:r>
            <a:r>
              <a:rPr lang="en-US" sz="2000" dirty="0" smtClean="0"/>
              <a:t>Repeating </a:t>
            </a:r>
            <a:r>
              <a:rPr lang="en-US" sz="2000" dirty="0"/>
              <a:t>Commands by </a:t>
            </a:r>
            <a:r>
              <a:rPr lang="en-US" sz="2000" dirty="0" smtClean="0"/>
              <a:t>Looping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6 </a:t>
            </a:r>
            <a:r>
              <a:rPr lang="en-US" sz="2000" dirty="0" smtClean="0"/>
              <a:t>Breaking </a:t>
            </a:r>
            <a:r>
              <a:rPr lang="en-US" sz="2000" dirty="0"/>
              <a:t>a Large Program into </a:t>
            </a:r>
            <a:r>
              <a:rPr lang="en-US" sz="2000" dirty="0" smtClean="0"/>
              <a:t>Subprograms</a:t>
            </a:r>
          </a:p>
          <a:p>
            <a:pPr lvl="1"/>
            <a:r>
              <a:rPr lang="en-US" sz="2000" dirty="0">
                <a:ea typeface="ＭＳ Ｐゴシック" pitchFamily="34" charset="-128"/>
              </a:rPr>
              <a:t>Part II - Chapter </a:t>
            </a:r>
            <a:r>
              <a:rPr lang="en-US" sz="2000" dirty="0" smtClean="0">
                <a:ea typeface="ＭＳ Ｐゴシック" pitchFamily="34" charset="-128"/>
              </a:rPr>
              <a:t>7 </a:t>
            </a:r>
            <a:r>
              <a:rPr lang="en-US" sz="2000" dirty="0" smtClean="0"/>
              <a:t>Breaking </a:t>
            </a:r>
            <a:r>
              <a:rPr lang="en-US" sz="2000" dirty="0"/>
              <a:t>a Large Program into </a:t>
            </a:r>
            <a:r>
              <a:rPr lang="en-US" sz="2000" dirty="0" smtClean="0"/>
              <a:t>Objects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Part </a:t>
            </a:r>
            <a:r>
              <a:rPr lang="en-US" sz="2000" dirty="0">
                <a:ea typeface="ＭＳ Ｐゴシック" pitchFamily="34" charset="-128"/>
              </a:rPr>
              <a:t>II - Chapter </a:t>
            </a:r>
            <a:r>
              <a:rPr lang="en-US" sz="2000" dirty="0" smtClean="0">
                <a:ea typeface="ＭＳ Ｐゴシック" pitchFamily="34" charset="-128"/>
              </a:rPr>
              <a:t>9 </a:t>
            </a:r>
            <a:r>
              <a:rPr lang="en-US" sz="2000" dirty="0" smtClean="0"/>
              <a:t>Documenting </a:t>
            </a:r>
            <a:r>
              <a:rPr lang="en-US" sz="2000" dirty="0"/>
              <a:t>Your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49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Class Schedule </a:t>
            </a:r>
            <a:r>
              <a:rPr lang="en-US" sz="2800" dirty="0" smtClean="0"/>
              <a:t>- </a:t>
            </a:r>
            <a:r>
              <a:rPr lang="en-US" sz="2800" dirty="0">
                <a:ea typeface="ＭＳ Ｐゴシック" pitchFamily="34" charset="-128"/>
              </a:rPr>
              <a:t>Session 3 - Monday, </a:t>
            </a:r>
            <a:r>
              <a:rPr lang="en-US" sz="2800" dirty="0" smtClean="0">
                <a:ea typeface="ＭＳ Ｐゴシック" pitchFamily="34" charset="-128"/>
              </a:rPr>
              <a:t>9/9/2013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III - </a:t>
            </a:r>
            <a:r>
              <a:rPr lang="en-US" sz="2400" dirty="0"/>
              <a:t>Data Structures </a:t>
            </a:r>
            <a:endParaRPr lang="en-US" sz="2400" dirty="0" smtClean="0"/>
          </a:p>
          <a:p>
            <a:pPr lvl="1"/>
            <a:r>
              <a:rPr lang="en-US" sz="1800" dirty="0">
                <a:ea typeface="ＭＳ Ｐゴシック" pitchFamily="34" charset="-128"/>
              </a:rPr>
              <a:t>Part III </a:t>
            </a:r>
            <a:r>
              <a:rPr lang="en-US" sz="1800" dirty="0" smtClean="0">
                <a:ea typeface="ＭＳ Ｐゴシック" pitchFamily="34" charset="-128"/>
              </a:rPr>
              <a:t>- </a:t>
            </a:r>
            <a:r>
              <a:rPr lang="en-US" sz="1800" dirty="0" smtClean="0"/>
              <a:t>Chapter 1 </a:t>
            </a:r>
            <a:r>
              <a:rPr lang="en-US" sz="1800" dirty="0"/>
              <a:t>- Structures and </a:t>
            </a:r>
            <a:r>
              <a:rPr lang="en-US" sz="1800" dirty="0" smtClean="0"/>
              <a:t>Arrays</a:t>
            </a:r>
            <a:br>
              <a:rPr lang="en-US" sz="1800" dirty="0" smtClean="0"/>
            </a:br>
            <a:endParaRPr lang="en-US" sz="2000" dirty="0"/>
          </a:p>
          <a:p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IV – </a:t>
            </a:r>
            <a:r>
              <a:rPr lang="en-US" sz="2400" dirty="0" smtClean="0"/>
              <a:t>Algorithms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Part </a:t>
            </a:r>
            <a:r>
              <a:rPr lang="en-US" sz="1800" dirty="0" smtClean="0">
                <a:ea typeface="ＭＳ Ｐゴシック" pitchFamily="34" charset="-128"/>
              </a:rPr>
              <a:t>IV </a:t>
            </a:r>
            <a:r>
              <a:rPr lang="en-US" sz="1800" dirty="0">
                <a:ea typeface="ＭＳ Ｐゴシック" pitchFamily="34" charset="-128"/>
              </a:rPr>
              <a:t>- </a:t>
            </a:r>
            <a:r>
              <a:rPr lang="en-US" sz="1800" dirty="0" smtClean="0"/>
              <a:t>Chapter 1 </a:t>
            </a:r>
            <a:r>
              <a:rPr lang="en-US" sz="1800" dirty="0"/>
              <a:t>- Sorting </a:t>
            </a:r>
            <a:r>
              <a:rPr lang="en-US" sz="1800" dirty="0" smtClean="0"/>
              <a:t>Algorithm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Part IV - </a:t>
            </a:r>
            <a:r>
              <a:rPr lang="en-US" sz="1800" dirty="0" smtClean="0"/>
              <a:t>Chapter 2 - Searching </a:t>
            </a:r>
            <a:r>
              <a:rPr lang="en-US" sz="1800" dirty="0"/>
              <a:t>Algorithms</a:t>
            </a:r>
            <a:endParaRPr lang="en-US" sz="1800" dirty="0" smtClean="0"/>
          </a:p>
          <a:p>
            <a:pPr lvl="1"/>
            <a:r>
              <a:rPr lang="en-US" sz="1800" dirty="0">
                <a:ea typeface="ＭＳ Ｐゴシック" pitchFamily="34" charset="-128"/>
              </a:rPr>
              <a:t>Part IV - </a:t>
            </a:r>
            <a:r>
              <a:rPr lang="en-US" sz="1800" dirty="0" smtClean="0"/>
              <a:t>Chapter 3 -</a:t>
            </a:r>
            <a:r>
              <a:rPr lang="en-US" sz="1800" dirty="0"/>
              <a:t> String </a:t>
            </a:r>
            <a:r>
              <a:rPr lang="en-US" sz="1800" dirty="0" smtClean="0"/>
              <a:t>Searching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V – </a:t>
            </a:r>
            <a:r>
              <a:rPr lang="en-US" sz="2400" dirty="0" smtClean="0"/>
              <a:t>Web Programming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Part V </a:t>
            </a:r>
            <a:r>
              <a:rPr lang="en-US" sz="1800" dirty="0" smtClean="0">
                <a:ea typeface="ＭＳ Ｐゴシック" pitchFamily="34" charset="-128"/>
              </a:rPr>
              <a:t>– </a:t>
            </a:r>
            <a:r>
              <a:rPr lang="en-US" sz="1800" dirty="0"/>
              <a:t>Chapter 1 - </a:t>
            </a:r>
            <a:r>
              <a:rPr lang="en-US" sz="1800" dirty="0" err="1"/>
              <a:t>HyperText</a:t>
            </a:r>
            <a:r>
              <a:rPr lang="en-US" sz="1800" dirty="0"/>
              <a:t> Markup </a:t>
            </a:r>
            <a:r>
              <a:rPr lang="en-US" sz="1800" dirty="0" smtClean="0"/>
              <a:t>Language (HTML)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Part V – </a:t>
            </a:r>
            <a:r>
              <a:rPr lang="en-US" sz="1800" dirty="0"/>
              <a:t>Chapter </a:t>
            </a:r>
            <a:r>
              <a:rPr lang="en-US" sz="1800" dirty="0" smtClean="0"/>
              <a:t>2 </a:t>
            </a:r>
            <a:r>
              <a:rPr lang="en-US" sz="1800" dirty="0"/>
              <a:t>- </a:t>
            </a:r>
            <a:r>
              <a:rPr lang="en-US" sz="1800" dirty="0" smtClean="0"/>
              <a:t>Cascading Style Sheets (CSS)</a:t>
            </a:r>
          </a:p>
          <a:p>
            <a:pPr lvl="1"/>
            <a:r>
              <a:rPr lang="en-US" sz="1800" dirty="0">
                <a:ea typeface="ＭＳ Ｐゴシック" pitchFamily="34" charset="-128"/>
              </a:rPr>
              <a:t>Part V – </a:t>
            </a:r>
            <a:r>
              <a:rPr lang="en-US" sz="1800" dirty="0"/>
              <a:t>Chapter </a:t>
            </a:r>
            <a:r>
              <a:rPr lang="en-US" sz="1800" dirty="0" smtClean="0"/>
              <a:t>3 </a:t>
            </a:r>
            <a:r>
              <a:rPr lang="en-US" sz="1800" dirty="0"/>
              <a:t>- </a:t>
            </a:r>
            <a:r>
              <a:rPr lang="en-US" sz="1800" dirty="0" smtClean="0"/>
              <a:t>JavaScript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498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Class Schedule </a:t>
            </a:r>
            <a:r>
              <a:rPr lang="en-US" sz="2400" dirty="0" smtClean="0"/>
              <a:t>-</a:t>
            </a:r>
            <a:r>
              <a:rPr lang="en-US" sz="2400" dirty="0">
                <a:ea typeface="ＭＳ Ｐゴシック" pitchFamily="34" charset="-128"/>
              </a:rPr>
              <a:t> Session 4 </a:t>
            </a:r>
            <a:r>
              <a:rPr lang="en-US" sz="2400" dirty="0" smtClean="0">
                <a:ea typeface="ＭＳ Ｐゴシック" pitchFamily="34" charset="-128"/>
              </a:rPr>
              <a:t>- Wednesday</a:t>
            </a:r>
            <a:r>
              <a:rPr lang="en-US" sz="2400" dirty="0">
                <a:ea typeface="ＭＳ Ｐゴシック" pitchFamily="34" charset="-128"/>
              </a:rPr>
              <a:t>, 9/11/2013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a typeface="ＭＳ Ｐゴシック" pitchFamily="34" charset="-128"/>
              </a:rPr>
              <a:t>Part V – </a:t>
            </a:r>
            <a:r>
              <a:rPr lang="en-US" sz="2400" dirty="0"/>
              <a:t>Web </a:t>
            </a:r>
            <a:r>
              <a:rPr lang="en-US" sz="2400" dirty="0" smtClean="0"/>
              <a:t>Programming Languages</a:t>
            </a:r>
            <a:endParaRPr lang="en-US" sz="2400" dirty="0"/>
          </a:p>
          <a:p>
            <a:pPr lvl="1">
              <a:defRPr/>
            </a:pPr>
            <a:r>
              <a:rPr lang="en-US" sz="1800" dirty="0" smtClean="0">
                <a:ea typeface="ＭＳ Ｐゴシック" pitchFamily="34" charset="-128"/>
              </a:rPr>
              <a:t>Part V - Classic ASP &amp; ASP.NET </a:t>
            </a:r>
            <a:endParaRPr lang="en-US" sz="18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 - </a:t>
            </a:r>
            <a:r>
              <a:rPr lang="en-US" sz="1800" dirty="0" smtClean="0"/>
              <a:t>Chapter 4 – PHP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 - </a:t>
            </a:r>
            <a:r>
              <a:rPr lang="en-US" sz="1800" dirty="0" smtClean="0"/>
              <a:t>Chapter 5 </a:t>
            </a:r>
            <a:r>
              <a:rPr lang="en-US" sz="1800" dirty="0"/>
              <a:t>– </a:t>
            </a:r>
            <a:r>
              <a:rPr lang="en-US" sz="1800" dirty="0" smtClean="0"/>
              <a:t>Ruby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 - </a:t>
            </a:r>
            <a:r>
              <a:rPr lang="en-US" sz="1800" dirty="0" smtClean="0"/>
              <a:t>XML</a:t>
            </a:r>
            <a:br>
              <a:rPr lang="en-US" sz="1800" dirty="0" smtClean="0"/>
            </a:br>
            <a:endParaRPr lang="en-US" sz="18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VI </a:t>
            </a:r>
            <a:r>
              <a:rPr lang="en-US" sz="2400" dirty="0">
                <a:ea typeface="ＭＳ Ｐゴシック" pitchFamily="34" charset="-128"/>
              </a:rPr>
              <a:t>– </a:t>
            </a:r>
            <a:r>
              <a:rPr lang="en-US" sz="2400" dirty="0"/>
              <a:t>Programming Language Syntax </a:t>
            </a:r>
            <a:endParaRPr lang="en-US" sz="2400" dirty="0" smtClean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800" dirty="0" smtClean="0">
                <a:ea typeface="ＭＳ Ｐゴシック" pitchFamily="34" charset="-128"/>
              </a:rPr>
              <a:t>Part VI - Chapter 1 - </a:t>
            </a:r>
            <a:r>
              <a:rPr lang="en-US" sz="1800" dirty="0"/>
              <a:t>C and C</a:t>
            </a:r>
            <a:r>
              <a:rPr lang="en-US" sz="1800" dirty="0" smtClean="0"/>
              <a:t>++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VI - Chapter </a:t>
            </a:r>
            <a:r>
              <a:rPr lang="en-US" sz="1800" dirty="0" smtClean="0">
                <a:ea typeface="ＭＳ Ｐゴシック" pitchFamily="34" charset="-128"/>
              </a:rPr>
              <a:t>2 </a:t>
            </a:r>
            <a:r>
              <a:rPr lang="en-US" sz="1800" dirty="0">
                <a:ea typeface="ＭＳ Ｐゴシック" pitchFamily="34" charset="-128"/>
              </a:rPr>
              <a:t>- </a:t>
            </a:r>
            <a:r>
              <a:rPr lang="en-US" sz="1800" dirty="0" smtClean="0"/>
              <a:t>Java </a:t>
            </a:r>
            <a:r>
              <a:rPr lang="en-US" sz="1800" dirty="0"/>
              <a:t>and C</a:t>
            </a:r>
            <a:r>
              <a:rPr lang="en-US" sz="1800" dirty="0" smtClean="0"/>
              <a:t>#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VI - Chapter </a:t>
            </a:r>
            <a:r>
              <a:rPr lang="en-US" sz="1800" dirty="0" smtClean="0">
                <a:ea typeface="ＭＳ Ｐゴシック" pitchFamily="34" charset="-128"/>
              </a:rPr>
              <a:t>3 </a:t>
            </a:r>
            <a:r>
              <a:rPr lang="en-US" sz="1800" dirty="0">
                <a:ea typeface="ＭＳ Ｐゴシック" pitchFamily="34" charset="-128"/>
              </a:rPr>
              <a:t>- </a:t>
            </a:r>
            <a:r>
              <a:rPr lang="en-US" sz="1800" dirty="0" smtClean="0"/>
              <a:t>Perl </a:t>
            </a:r>
            <a:r>
              <a:rPr lang="en-US" sz="1800" dirty="0"/>
              <a:t>and </a:t>
            </a:r>
            <a:r>
              <a:rPr lang="en-US" sz="1800" dirty="0" smtClean="0"/>
              <a:t>Python</a:t>
            </a:r>
          </a:p>
          <a:p>
            <a:pPr lvl="1">
              <a:defRPr/>
            </a:pPr>
            <a:r>
              <a:rPr lang="en-US" sz="1800" dirty="0" smtClean="0">
                <a:ea typeface="ＭＳ Ｐゴシック" pitchFamily="34" charset="-128"/>
              </a:rPr>
              <a:t>Part </a:t>
            </a:r>
            <a:r>
              <a:rPr lang="en-US" sz="1800" dirty="0">
                <a:ea typeface="ＭＳ Ｐゴシック" pitchFamily="34" charset="-128"/>
              </a:rPr>
              <a:t>VI - </a:t>
            </a:r>
            <a:r>
              <a:rPr lang="en-US" sz="1800" dirty="0" smtClean="0"/>
              <a:t>SQL</a:t>
            </a:r>
            <a:br>
              <a:rPr lang="en-US" sz="1800" dirty="0" smtClean="0"/>
            </a:br>
            <a:endParaRPr lang="en-US" sz="1800" dirty="0">
              <a:ea typeface="ＭＳ Ｐゴシック" pitchFamily="34" charset="-128"/>
            </a:endParaRPr>
          </a:p>
          <a:p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546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Class Schedule </a:t>
            </a:r>
            <a:r>
              <a:rPr lang="en-US" sz="2400" dirty="0" smtClean="0"/>
              <a:t>-</a:t>
            </a:r>
            <a:r>
              <a:rPr lang="en-US" sz="2400" dirty="0">
                <a:ea typeface="ＭＳ Ｐゴシック" pitchFamily="34" charset="-128"/>
              </a:rPr>
              <a:t> Session </a:t>
            </a:r>
            <a:r>
              <a:rPr lang="en-US" sz="2400" dirty="0" smtClean="0">
                <a:ea typeface="ＭＳ Ｐゴシック" pitchFamily="34" charset="-128"/>
              </a:rPr>
              <a:t>5 - Saturday, 9/14/2013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VII </a:t>
            </a:r>
            <a:r>
              <a:rPr lang="en-US" sz="2400" dirty="0">
                <a:ea typeface="ＭＳ Ｐゴシック" pitchFamily="34" charset="-128"/>
              </a:rPr>
              <a:t>–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sz="1800" dirty="0" smtClean="0"/>
              <a:t>Part VII - Chapter 1 </a:t>
            </a:r>
            <a:r>
              <a:rPr lang="en-US" sz="1800" dirty="0"/>
              <a:t>– Database Management</a:t>
            </a:r>
            <a:r>
              <a:rPr lang="en-US" sz="1800" dirty="0" smtClean="0">
                <a:ea typeface="ＭＳ Ｐゴシック" pitchFamily="34" charset="-128"/>
              </a:rPr>
              <a:t> </a:t>
            </a:r>
            <a:endParaRPr lang="en-US" sz="18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800" dirty="0"/>
              <a:t>Part VII - Chapter </a:t>
            </a:r>
            <a:r>
              <a:rPr lang="en-US" sz="1800" dirty="0" smtClean="0"/>
              <a:t>2 – </a:t>
            </a:r>
            <a:r>
              <a:rPr lang="en-US" sz="1800" dirty="0"/>
              <a:t>Bioinformatics</a:t>
            </a:r>
            <a:endParaRPr lang="en-US" sz="1800" dirty="0" smtClean="0"/>
          </a:p>
          <a:p>
            <a:pPr lvl="1">
              <a:defRPr/>
            </a:pPr>
            <a:r>
              <a:rPr lang="en-US" sz="1800" dirty="0"/>
              <a:t>Part VII - Chapter </a:t>
            </a:r>
            <a:r>
              <a:rPr lang="en-US" sz="1800" dirty="0" smtClean="0"/>
              <a:t>3 </a:t>
            </a:r>
            <a:r>
              <a:rPr lang="en-US" sz="1800" dirty="0"/>
              <a:t>– Computer </a:t>
            </a:r>
            <a:r>
              <a:rPr lang="en-US" sz="1800" dirty="0" smtClean="0"/>
              <a:t>Security</a:t>
            </a:r>
          </a:p>
          <a:p>
            <a:pPr lvl="1">
              <a:defRPr/>
            </a:pPr>
            <a:r>
              <a:rPr lang="en-US" sz="1800" dirty="0"/>
              <a:t>Part VII - </a:t>
            </a:r>
            <a:r>
              <a:rPr lang="en-US" sz="1800"/>
              <a:t>Chapter </a:t>
            </a:r>
            <a:r>
              <a:rPr lang="en-US" sz="1800" smtClean="0"/>
              <a:t>5 </a:t>
            </a:r>
            <a:r>
              <a:rPr lang="en-US" sz="1800" dirty="0"/>
              <a:t>– </a:t>
            </a:r>
            <a:r>
              <a:rPr lang="en-US" sz="1800" dirty="0" smtClean="0"/>
              <a:t>The </a:t>
            </a:r>
            <a:r>
              <a:rPr lang="en-US" sz="1800" dirty="0"/>
              <a:t>Future of Computer </a:t>
            </a:r>
            <a:r>
              <a:rPr lang="en-US" sz="1800" dirty="0" smtClean="0"/>
              <a:t>Programming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Class Outline</a:t>
            </a:r>
          </a:p>
          <a:p>
            <a:pPr eaLnBrk="1" hangingPunct="1"/>
            <a:r>
              <a:rPr lang="en-US" dirty="0" smtClean="0"/>
              <a:t>Review Class Website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 smtClean="0"/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FBA566C-E878-49D6-A67C-877BFF4219F4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Instructor Info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Carl Burnett</a:t>
            </a:r>
          </a:p>
          <a:p>
            <a:r>
              <a:rPr lang="en-US" sz="2400" dirty="0" smtClean="0"/>
              <a:t>Instructor with MCC since 2007</a:t>
            </a:r>
          </a:p>
          <a:p>
            <a:r>
              <a:rPr lang="en-US" sz="2400" dirty="0" smtClean="0"/>
              <a:t>Also teaches at JHU &amp; CTC</a:t>
            </a:r>
          </a:p>
          <a:p>
            <a:r>
              <a:rPr lang="en-US" sz="2400" dirty="0" smtClean="0"/>
              <a:t>Military 22 Years – Corps of Engineers</a:t>
            </a:r>
          </a:p>
          <a:p>
            <a:r>
              <a:rPr lang="en-US" sz="2400" dirty="0" smtClean="0"/>
              <a:t>IT Contractor 20 Years (BAH, GD, Independent)</a:t>
            </a:r>
          </a:p>
          <a:p>
            <a:r>
              <a:rPr lang="en-US" sz="2400" dirty="0" smtClean="0">
                <a:hlinkClick r:id="rId2"/>
              </a:rPr>
              <a:t>profburnett@live.com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carl.burnett@montgomerycollege.edu</a:t>
            </a:r>
            <a:endParaRPr lang="en-US" sz="2400" dirty="0" smtClean="0"/>
          </a:p>
          <a:p>
            <a:r>
              <a:rPr lang="en-US" sz="2400" dirty="0"/>
              <a:t>240.696.1906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8D0C8D2-6DF2-4AD7-93ED-A80D6C58452C}" type="datetime1">
              <a:rPr lang="en-US" smtClean="0"/>
              <a:t>8/29/2013</a:t>
            </a:fld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429C81B3-CAE1-4191-B45D-B78E7F2838A6}" type="slidenum">
              <a:rPr lang="en-US" smtClean="0"/>
              <a:pPr/>
              <a:t>3</a:t>
            </a:fld>
            <a:endParaRPr lang="en-US" dirty="0" smtClean="0"/>
          </a:p>
          <a:p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Introduce Yourselves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  </a:t>
            </a:r>
          </a:p>
          <a:p>
            <a:r>
              <a:rPr lang="en-US" dirty="0"/>
              <a:t>Job</a:t>
            </a:r>
            <a:br>
              <a:rPr lang="en-US" dirty="0"/>
            </a:br>
            <a:r>
              <a:rPr lang="en-US" dirty="0"/>
              <a:t>  </a:t>
            </a:r>
          </a:p>
          <a:p>
            <a:r>
              <a:rPr lang="en-US" dirty="0"/>
              <a:t>What do you to expect from course?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27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22313" y="2678907"/>
            <a:ext cx="7772400" cy="1500187"/>
          </a:xfrm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Administrative Announcements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65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Attendance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en-US" dirty="0"/>
              <a:t>Please fill out the Name Verification </a:t>
            </a:r>
            <a:r>
              <a:rPr lang="en-US" dirty="0" smtClean="0"/>
              <a:t>Sheet.</a:t>
            </a:r>
            <a:endParaRPr lang="en-US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 smtClean="0"/>
              <a:t>Attendance </a:t>
            </a:r>
            <a:r>
              <a:rPr lang="en-US" dirty="0"/>
              <a:t>will be called at the start of each class.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/>
              <a:t>If you come in late, please see me during the break to make sure you are accounted for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66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Course 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/>
              <a:t>You are required to attend 80% of the classes.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 err="1"/>
              <a:t>WebLEAP/TechLEAP</a:t>
            </a:r>
            <a:r>
              <a:rPr lang="en-US" dirty="0"/>
              <a:t> students are required to complete the lab assignment.</a:t>
            </a:r>
          </a:p>
        </p:txBody>
      </p:sp>
    </p:spTree>
    <p:extLst>
      <p:ext uri="{BB962C8B-B14F-4D97-AF65-F5344CB8AC3E}">
        <p14:creationId xmlns:p14="http://schemas.microsoft.com/office/powerpoint/2010/main" val="385570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Required Textbook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Title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: Beginning Programming ALL-IN-ONE DESK REFERENCE FOR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DUMMIES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Author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: Wallace Wang</a:t>
            </a:r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Published 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Date: June 03,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2008</a:t>
            </a:r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ISBN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: 978-0-470-10854-3 </a:t>
            </a:r>
            <a:endParaRPr lang="en-US" sz="2400" dirty="0" smtClean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/>
              <a:t>Web ISBN: 0-470108-54-1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Publisher: For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Dummies</a:t>
            </a:r>
          </a:p>
          <a:p>
            <a:pPr>
              <a:buNone/>
              <a:defRPr/>
            </a:pPr>
            <a:endParaRPr lang="en-US" sz="1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6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Class Schedule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174803"/>
              </p:ext>
            </p:extLst>
          </p:nvPr>
        </p:nvGraphicFramePr>
        <p:xfrm>
          <a:off x="196849" y="2292804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16767"/>
                <a:gridCol w="2916767"/>
                <a:gridCol w="2916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9/4/2013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9:30 am - 1:15 pm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9/07/13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9:30 am - 1:15 pm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9/9/2013 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9:30 am - 1:15 pm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9/11/2013 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9:30 am - 1:15 pm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9/14/2013 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9:30 am - 12:30 pm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67523" y="4669971"/>
            <a:ext cx="460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All Classes meet in the GBTC, Class 440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35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CC-ITI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MCC-ITI</Template>
  <TotalTime>1097</TotalTime>
  <Words>546</Words>
  <Application>Microsoft Office PowerPoint</Application>
  <PresentationFormat>On-screen Show (4:3)</PresentationFormat>
  <Paragraphs>139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MCC-ITI</vt:lpstr>
      <vt:lpstr>CMP 839: Programming Fundamentals</vt:lpstr>
      <vt:lpstr>Outline</vt:lpstr>
      <vt:lpstr>Instructor Info</vt:lpstr>
      <vt:lpstr> Introduce Yourselves</vt:lpstr>
      <vt:lpstr>PowerPoint Presentation</vt:lpstr>
      <vt:lpstr>Attendance</vt:lpstr>
      <vt:lpstr>Course Outline</vt:lpstr>
      <vt:lpstr>Required Textbook</vt:lpstr>
      <vt:lpstr>Class Schedule</vt:lpstr>
      <vt:lpstr>Campus Logistics</vt:lpstr>
      <vt:lpstr>Opening delays or cancellations</vt:lpstr>
      <vt:lpstr>Class Schedule - Session I - Wednesday, 9/4/2013</vt:lpstr>
      <vt:lpstr>Class Schedule - Session 2 - Saturday, 9/7/2013</vt:lpstr>
      <vt:lpstr>Class Schedule - Session 3 - Monday, 9/9/2013</vt:lpstr>
      <vt:lpstr>Class Schedule - Session 4 - Wednesday, 9/11/2013</vt:lpstr>
      <vt:lpstr>Class Schedule - Session 5 - Saturday, 9/14/2013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 M. Burnett</dc:creator>
  <cp:lastModifiedBy>Carl M. Burnett</cp:lastModifiedBy>
  <cp:revision>69</cp:revision>
  <dcterms:created xsi:type="dcterms:W3CDTF">2011-02-13T13:28:51Z</dcterms:created>
  <dcterms:modified xsi:type="dcterms:W3CDTF">2013-08-29T10:32:30Z</dcterms:modified>
</cp:coreProperties>
</file>